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notesViewPr>
    <p:cSldViewPr>
      <p:cViewPr varScale="1">
        <p:scale>
          <a:sx n="55" d="100"/>
          <a:sy n="55" d="100"/>
        </p:scale>
        <p:origin x="-2904"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E9BD3E-7190-4F1F-B0BE-0B5EF7EC1095}" type="datetimeFigureOut">
              <a:rPr lang="en-US" smtClean="0"/>
              <a:pPr/>
              <a:t>12/8/2020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8AAF94-76C3-48EB-92E8-7E68701C53E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F8AAF94-76C3-48EB-92E8-7E68701C53EE}"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95800"/>
            <a:ext cx="8305800" cy="1828800"/>
          </a:xfrm>
        </p:spPr>
        <p:txBody>
          <a:bodyPr>
            <a:noAutofit/>
          </a:bodyPr>
          <a:lstStyle/>
          <a:p>
            <a:r>
              <a:rPr lang="mk-MK" sz="3600" b="1" u="sng" dirty="0" smtClean="0">
                <a:solidFill>
                  <a:srgbClr val="002060"/>
                </a:solidFill>
              </a:rPr>
              <a:t>РОДИТЕЛИТЕ ЗА БЕЗБЕДНОСТА НА СООБРАЌАЈОТ ВО ЗОНАТА НА УЧИЛИШТЕТО</a:t>
            </a:r>
            <a:endParaRPr lang="en-US" sz="3600" b="1" u="sng" dirty="0">
              <a:solidFill>
                <a:srgbClr val="002060"/>
              </a:solidFill>
            </a:endParaRPr>
          </a:p>
        </p:txBody>
      </p:sp>
      <p:pic>
        <p:nvPicPr>
          <p:cNvPr id="5" name="Content Placeholder 4" descr="parents-main2 (2).jpg"/>
          <p:cNvPicPr>
            <a:picLocks noGrp="1" noChangeAspect="1"/>
          </p:cNvPicPr>
          <p:nvPr>
            <p:ph idx="1"/>
          </p:nvPr>
        </p:nvPicPr>
        <p:blipFill>
          <a:blip r:embed="rId3" cstate="print"/>
          <a:stretch>
            <a:fillRect/>
          </a:stretch>
        </p:blipFill>
        <p:spPr>
          <a:xfrm>
            <a:off x="457200" y="990600"/>
            <a:ext cx="8229600" cy="2740457"/>
          </a:xfrm>
        </p:spPr>
      </p:pic>
    </p:spTree>
  </p:cSld>
  <p:clrMapOvr>
    <a:masterClrMapping/>
  </p:clrMapOvr>
  <p:transition spd="med">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267200"/>
            <a:ext cx="8382000" cy="2209800"/>
          </a:xfrm>
        </p:spPr>
        <p:txBody>
          <a:bodyPr>
            <a:normAutofit fontScale="90000"/>
          </a:bodyPr>
          <a:lstStyle/>
          <a:p>
            <a:pPr lvl="0"/>
            <a:r>
              <a:rPr lang="mk-MK" sz="2700" b="1" dirty="0" smtClean="0">
                <a:solidFill>
                  <a:srgbClr val="002060"/>
                </a:solidFill>
              </a:rPr>
              <a:t>На прашањето колку  велосипедски паркинзи постојат во самиот двор на училиштето, не радува фактот дека најголемиот процент од одговорите </a:t>
            </a:r>
            <a:r>
              <a:rPr lang="mk-MK" b="1" dirty="0" smtClean="0">
                <a:solidFill>
                  <a:srgbClr val="002060"/>
                </a:solidFill>
              </a:rPr>
              <a:t>38,9%</a:t>
            </a:r>
            <a:r>
              <a:rPr lang="mk-MK" sz="2700" b="1" dirty="0" smtClean="0">
                <a:solidFill>
                  <a:srgbClr val="002060"/>
                </a:solidFill>
              </a:rPr>
              <a:t> се дека сепак постојат велосипедски паркинзи </a:t>
            </a:r>
            <a:r>
              <a:rPr lang="mk-MK" sz="3600" b="1" dirty="0" smtClean="0">
                <a:solidFill>
                  <a:srgbClr val="002060"/>
                </a:solidFill>
              </a:rPr>
              <a:t>(1-3) </a:t>
            </a:r>
            <a:r>
              <a:rPr lang="mk-MK" sz="2700" b="1" dirty="0" smtClean="0">
                <a:solidFill>
                  <a:srgbClr val="002060"/>
                </a:solidFill>
              </a:rPr>
              <a:t>во училиштето на нивното дете. Исто така поголемиот број на одговори беа дека истите се функционални.</a:t>
            </a:r>
            <a:r>
              <a:rPr lang="en-US" sz="1600" dirty="0" smtClean="0"/>
              <a:t/>
            </a:r>
            <a:br>
              <a:rPr lang="en-US" sz="1600" dirty="0" smtClean="0"/>
            </a:br>
            <a:endParaRPr lang="en-US" sz="1600" dirty="0"/>
          </a:p>
        </p:txBody>
      </p:sp>
      <p:pic>
        <p:nvPicPr>
          <p:cNvPr id="4" name="Content Placeholder 3" descr="Слика 4.jpg"/>
          <p:cNvPicPr>
            <a:picLocks noGrp="1" noChangeAspect="1"/>
          </p:cNvPicPr>
          <p:nvPr>
            <p:ph idx="1"/>
          </p:nvPr>
        </p:nvPicPr>
        <p:blipFill>
          <a:blip r:embed="rId2" cstate="print"/>
          <a:stretch>
            <a:fillRect/>
          </a:stretch>
        </p:blipFill>
        <p:spPr>
          <a:xfrm>
            <a:off x="838200" y="304800"/>
            <a:ext cx="7620000" cy="3444068"/>
          </a:xfrm>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962400"/>
            <a:ext cx="8610600" cy="2590800"/>
          </a:xfrm>
        </p:spPr>
        <p:txBody>
          <a:bodyPr>
            <a:noAutofit/>
          </a:bodyPr>
          <a:lstStyle/>
          <a:p>
            <a:pPr lvl="0"/>
            <a:r>
              <a:rPr lang="mk-MK" sz="2400" b="1" dirty="0" smtClean="0">
                <a:solidFill>
                  <a:srgbClr val="002060"/>
                </a:solidFill>
              </a:rPr>
              <a:t>Следното прашање на кое повеќе од </a:t>
            </a:r>
            <a:r>
              <a:rPr lang="mk-MK" sz="4000" b="1" dirty="0" smtClean="0">
                <a:solidFill>
                  <a:srgbClr val="002060"/>
                </a:solidFill>
              </a:rPr>
              <a:t>50,7%</a:t>
            </a:r>
            <a:r>
              <a:rPr lang="mk-MK" sz="2400" b="1" dirty="0" smtClean="0">
                <a:solidFill>
                  <a:srgbClr val="002060"/>
                </a:solidFill>
              </a:rPr>
              <a:t> од родителите одговорија позитивно, односно дека постојат критични места и опасни сообраќајни улици на патот што го поминува нивното дете до училиште. Неколку од причините за истото е дека автомобилите возат со преголема брзина,  непостоењето на сообраќајни знаци, слаба прегледност на улиците итн.</a:t>
            </a:r>
            <a:r>
              <a:rPr lang="en-US" sz="2400" dirty="0" smtClean="0"/>
              <a:t/>
            </a:r>
            <a:br>
              <a:rPr lang="en-US" sz="2400" dirty="0" smtClean="0"/>
            </a:br>
            <a:endParaRPr lang="en-US" sz="2400" dirty="0"/>
          </a:p>
        </p:txBody>
      </p:sp>
      <p:pic>
        <p:nvPicPr>
          <p:cNvPr id="4" name="Content Placeholder 3" descr="Слика 5.jpg"/>
          <p:cNvPicPr>
            <a:picLocks noGrp="1" noChangeAspect="1"/>
          </p:cNvPicPr>
          <p:nvPr>
            <p:ph idx="1"/>
          </p:nvPr>
        </p:nvPicPr>
        <p:blipFill>
          <a:blip r:embed="rId2" cstate="print"/>
          <a:stretch>
            <a:fillRect/>
          </a:stretch>
        </p:blipFill>
        <p:spPr>
          <a:xfrm>
            <a:off x="381000" y="304800"/>
            <a:ext cx="8454923" cy="3463911"/>
          </a:xfrm>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371600"/>
            <a:ext cx="8305800" cy="1905000"/>
          </a:xfrm>
        </p:spPr>
        <p:txBody>
          <a:bodyPr>
            <a:noAutofit/>
          </a:bodyPr>
          <a:lstStyle/>
          <a:p>
            <a:pPr lvl="0"/>
            <a:r>
              <a:rPr lang="mk-MK" sz="2800" b="1" dirty="0" smtClean="0">
                <a:solidFill>
                  <a:srgbClr val="002060"/>
                </a:solidFill>
              </a:rPr>
              <a:t>Како надоврзување на претходното прашање, потврдија и </a:t>
            </a:r>
            <a:r>
              <a:rPr lang="mk-MK" sz="4000" b="1" dirty="0" smtClean="0">
                <a:solidFill>
                  <a:srgbClr val="002060"/>
                </a:solidFill>
              </a:rPr>
              <a:t>52,5%</a:t>
            </a:r>
            <a:r>
              <a:rPr lang="mk-MK" sz="2800" b="1" dirty="0" smtClean="0">
                <a:solidFill>
                  <a:srgbClr val="002060"/>
                </a:solidFill>
              </a:rPr>
              <a:t> од одговорите дека понекогаш не се почитуваат сообраќајните знаци и правила во сообраќајот.</a:t>
            </a:r>
            <a:r>
              <a:rPr lang="en-US" sz="2800" dirty="0" smtClean="0"/>
              <a:t/>
            </a:r>
            <a:br>
              <a:rPr lang="en-US" sz="2800" dirty="0" smtClean="0"/>
            </a:br>
            <a:endParaRPr lang="en-US" sz="2800" dirty="0"/>
          </a:p>
        </p:txBody>
      </p:sp>
      <p:pic>
        <p:nvPicPr>
          <p:cNvPr id="9" name="Content Placeholder 8" descr="Слика 6.jpg"/>
          <p:cNvPicPr>
            <a:picLocks noGrp="1" noChangeAspect="1"/>
          </p:cNvPicPr>
          <p:nvPr>
            <p:ph idx="1"/>
          </p:nvPr>
        </p:nvPicPr>
        <p:blipFill>
          <a:blip r:embed="rId2" cstate="print"/>
          <a:stretch>
            <a:fillRect/>
          </a:stretch>
        </p:blipFill>
        <p:spPr>
          <a:xfrm>
            <a:off x="381000" y="3429000"/>
            <a:ext cx="8503535" cy="2895600"/>
          </a:xfrm>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382000" cy="2133600"/>
          </a:xfrm>
        </p:spPr>
        <p:txBody>
          <a:bodyPr>
            <a:normAutofit fontScale="90000"/>
          </a:bodyPr>
          <a:lstStyle/>
          <a:p>
            <a:pPr lvl="0"/>
            <a:r>
              <a:rPr lang="mk-MK" sz="2700" b="1" dirty="0" smtClean="0">
                <a:solidFill>
                  <a:srgbClr val="002060"/>
                </a:solidFill>
              </a:rPr>
              <a:t>Секој од нас се соочува со одредени услови за пешачење или возење на велосипед во сопственото соседство. Дали се истите соодветни, или пак можеби има голем интенизтет на сообраќај, можеме подетално да воочиме од инфографикот што следува: </a:t>
            </a:r>
            <a:r>
              <a:rPr lang="en-US" sz="1800" dirty="0" smtClean="0"/>
              <a:t/>
            </a:r>
            <a:br>
              <a:rPr lang="en-US" sz="1800" dirty="0" smtClean="0"/>
            </a:br>
            <a:endParaRPr lang="en-US" sz="1800" dirty="0"/>
          </a:p>
        </p:txBody>
      </p:sp>
      <p:pic>
        <p:nvPicPr>
          <p:cNvPr id="4" name="Content Placeholder 3" descr="Слика 7.jpg"/>
          <p:cNvPicPr>
            <a:picLocks noGrp="1" noChangeAspect="1"/>
          </p:cNvPicPr>
          <p:nvPr>
            <p:ph idx="1"/>
          </p:nvPr>
        </p:nvPicPr>
        <p:blipFill>
          <a:blip r:embed="rId2" cstate="print"/>
          <a:stretch>
            <a:fillRect/>
          </a:stretch>
        </p:blipFill>
        <p:spPr>
          <a:xfrm>
            <a:off x="381000" y="3276600"/>
            <a:ext cx="8291059" cy="3085306"/>
          </a:xfrm>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81400"/>
            <a:ext cx="8382000" cy="2819400"/>
          </a:xfrm>
        </p:spPr>
        <p:txBody>
          <a:bodyPr>
            <a:noAutofit/>
          </a:bodyPr>
          <a:lstStyle/>
          <a:p>
            <a:r>
              <a:rPr lang="mk-MK" sz="2400" b="1" dirty="0" smtClean="0">
                <a:solidFill>
                  <a:srgbClr val="002060"/>
                </a:solidFill>
              </a:rPr>
              <a:t>Постоењето на т.н. средства за смирување на сообраќајот како што се: пешачки премини, легната сигнализација/забавување-бетонска/гумена и сл. е навистина круцијално кога станува збор за безбедноста на сообраќајот. </a:t>
            </a:r>
            <a:r>
              <a:rPr lang="mk-MK" sz="4000" b="1" dirty="0" smtClean="0">
                <a:solidFill>
                  <a:srgbClr val="002060"/>
                </a:solidFill>
              </a:rPr>
              <a:t>50,7%</a:t>
            </a:r>
            <a:r>
              <a:rPr lang="mk-MK" sz="2400" b="1" dirty="0" smtClean="0">
                <a:solidFill>
                  <a:srgbClr val="002060"/>
                </a:solidFill>
              </a:rPr>
              <a:t> од одговорите се дека постојат само некои од нив во зоната на училиштата</a:t>
            </a:r>
            <a:endParaRPr lang="en-US" sz="2400" b="1" dirty="0">
              <a:solidFill>
                <a:srgbClr val="002060"/>
              </a:solidFill>
            </a:endParaRPr>
          </a:p>
        </p:txBody>
      </p:sp>
      <p:pic>
        <p:nvPicPr>
          <p:cNvPr id="4" name="Content Placeholder 3" descr="Слика 8.jpg"/>
          <p:cNvPicPr>
            <a:picLocks noGrp="1" noChangeAspect="1"/>
          </p:cNvPicPr>
          <p:nvPr>
            <p:ph idx="1"/>
          </p:nvPr>
        </p:nvPicPr>
        <p:blipFill>
          <a:blip r:embed="rId2" cstate="print"/>
          <a:stretch>
            <a:fillRect/>
          </a:stretch>
        </p:blipFill>
        <p:spPr>
          <a:xfrm>
            <a:off x="685800" y="304800"/>
            <a:ext cx="8047354" cy="2895600"/>
          </a:xfrm>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228600" y="270079"/>
            <a:ext cx="86868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mk-MK" sz="3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mk-MK" sz="32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Постоењето на соодветна модификација на инфраструктурата околу и во самите училишта за децата со посебни потреби, го потенцира прашањето за инклузивноста и вклученоста на сите граѓани во сообраќајот и нивната безбедност во истиот. 51 позитивен одговор на ова прашање ни укажува на тоа дека сепак се превземаат конкретни и соодветни чекори за вклучување на секое дете во образовниот процес, но се наметнува прашањето дали се самите чекори доволни, или е потребно повеќе?</a:t>
            </a:r>
            <a:endParaRPr kumimoji="0" lang="mk-MK" sz="3200" b="1" i="0" u="none" strike="noStrike" cap="none" normalizeH="0" baseline="0" dirty="0" smtClean="0">
              <a:ln>
                <a:noFill/>
              </a:ln>
              <a:solidFill>
                <a:schemeClr val="bg1"/>
              </a:solidFill>
              <a:effectLst/>
              <a:latin typeface="Arial" pitchFamily="34" charset="0"/>
              <a:cs typeface="Arial" pitchFamily="34" charset="0"/>
            </a:endParaRPr>
          </a:p>
        </p:txBody>
      </p:sp>
      <p:sp>
        <p:nvSpPr>
          <p:cNvPr id="3" name="Right Arrow 2"/>
          <p:cNvSpPr/>
          <p:nvPr/>
        </p:nvSpPr>
        <p:spPr>
          <a:xfrm>
            <a:off x="457200" y="3810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plu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382000" cy="1981200"/>
          </a:xfrm>
        </p:spPr>
        <p:txBody>
          <a:bodyPr>
            <a:noAutofit/>
          </a:bodyPr>
          <a:lstStyle/>
          <a:p>
            <a:pPr lvl="0"/>
            <a:r>
              <a:rPr lang="mk-MK" sz="2800" b="1" dirty="0" smtClean="0">
                <a:solidFill>
                  <a:srgbClr val="002060"/>
                </a:solidFill>
              </a:rPr>
              <a:t>Континуирано изградени тротоари од дома до училиште е причина број еден, која </a:t>
            </a:r>
            <a:r>
              <a:rPr lang="mk-MK" sz="4000" b="1" dirty="0" smtClean="0">
                <a:solidFill>
                  <a:srgbClr val="002060"/>
                </a:solidFill>
              </a:rPr>
              <a:t>53,2%</a:t>
            </a:r>
            <a:r>
              <a:rPr lang="mk-MK" sz="2800" b="1" dirty="0" smtClean="0">
                <a:solidFill>
                  <a:srgbClr val="002060"/>
                </a:solidFill>
              </a:rPr>
              <a:t> од родителите ја истакнаа за да дозволат нивното дете да пешачи или вози велосипед од/до училиште.</a:t>
            </a:r>
            <a:r>
              <a:rPr lang="en-US" sz="2800" dirty="0" smtClean="0"/>
              <a:t/>
            </a:r>
            <a:br>
              <a:rPr lang="en-US" sz="2800" dirty="0" smtClean="0"/>
            </a:br>
            <a:endParaRPr lang="en-US" sz="2800" dirty="0"/>
          </a:p>
        </p:txBody>
      </p:sp>
      <p:pic>
        <p:nvPicPr>
          <p:cNvPr id="4" name="Content Placeholder 3" descr="Слика 9.jpg"/>
          <p:cNvPicPr>
            <a:picLocks noGrp="1" noChangeAspect="1"/>
          </p:cNvPicPr>
          <p:nvPr>
            <p:ph idx="1"/>
          </p:nvPr>
        </p:nvPicPr>
        <p:blipFill>
          <a:blip r:embed="rId2" cstate="print"/>
          <a:stretch>
            <a:fillRect/>
          </a:stretch>
        </p:blipFill>
        <p:spPr>
          <a:xfrm>
            <a:off x="609600" y="3200400"/>
            <a:ext cx="7960959" cy="3256756"/>
          </a:xfrm>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304800" y="333867"/>
            <a:ext cx="8534400" cy="57621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mk-MK" sz="3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mk-MK" sz="36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Не постоењето на нови најави од страна на локалните власти за подобрување на постоечка и/или креирање на нова велосипедска и/или пешачка инфраструктура која води директно до училиштата претставуваат мотив плус за сите засегнати страни да се поттикнат соодветните прашања и иницираат средби и дискусии со претставници од самите општини.</a:t>
            </a:r>
            <a:endParaRPr kumimoji="0" lang="mk-MK" sz="3600" b="1" i="0" u="none" strike="noStrike" cap="none" normalizeH="0" baseline="0" dirty="0" smtClean="0">
              <a:ln>
                <a:noFill/>
              </a:ln>
              <a:solidFill>
                <a:schemeClr val="bg1"/>
              </a:solidFill>
              <a:effectLst/>
              <a:latin typeface="Arial" pitchFamily="34" charset="0"/>
              <a:cs typeface="Arial" pitchFamily="34" charset="0"/>
            </a:endParaRPr>
          </a:p>
        </p:txBody>
      </p:sp>
      <p:sp>
        <p:nvSpPr>
          <p:cNvPr id="3" name="Right Arrow 2"/>
          <p:cNvSpPr/>
          <p:nvPr/>
        </p:nvSpPr>
        <p:spPr>
          <a:xfrm>
            <a:off x="457200" y="5334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trips dir="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38600"/>
            <a:ext cx="8229600" cy="2438400"/>
          </a:xfrm>
        </p:spPr>
        <p:txBody>
          <a:bodyPr>
            <a:normAutofit fontScale="90000"/>
          </a:bodyPr>
          <a:lstStyle/>
          <a:p>
            <a:pPr lvl="0"/>
            <a:r>
              <a:rPr lang="mk-MK" sz="2700" b="1" dirty="0" smtClean="0">
                <a:solidFill>
                  <a:srgbClr val="002060"/>
                </a:solidFill>
              </a:rPr>
              <a:t>Поддршката и позитивното мислење на </a:t>
            </a:r>
            <a:r>
              <a:rPr lang="mk-MK" b="1" dirty="0" smtClean="0">
                <a:solidFill>
                  <a:srgbClr val="002060"/>
                </a:solidFill>
              </a:rPr>
              <a:t>79,3 %</a:t>
            </a:r>
            <a:r>
              <a:rPr lang="mk-MK" sz="2700" b="1" dirty="0" smtClean="0">
                <a:solidFill>
                  <a:srgbClr val="002060"/>
                </a:solidFill>
              </a:rPr>
              <a:t> од родителите кои го одговорија овој прашалник за воведување на училишни сообраќајни патроли го потврдува превземањето на следниот чекор од сите засегнати страни за безбедноста на сообраќајот во зоната на училиштата.</a:t>
            </a:r>
            <a:r>
              <a:rPr lang="en-US" sz="1600" dirty="0" smtClean="0"/>
              <a:t/>
            </a:r>
            <a:br>
              <a:rPr lang="en-US" sz="1600" dirty="0" smtClean="0"/>
            </a:br>
            <a:endParaRPr lang="en-US" sz="1600" dirty="0"/>
          </a:p>
        </p:txBody>
      </p:sp>
      <p:pic>
        <p:nvPicPr>
          <p:cNvPr id="6" name="Content Placeholder 5" descr="Слика 10.jpg"/>
          <p:cNvPicPr>
            <a:picLocks noGrp="1" noChangeAspect="1"/>
          </p:cNvPicPr>
          <p:nvPr>
            <p:ph idx="1"/>
          </p:nvPr>
        </p:nvPicPr>
        <p:blipFill>
          <a:blip r:embed="rId2" cstate="print"/>
          <a:stretch>
            <a:fillRect/>
          </a:stretch>
        </p:blipFill>
        <p:spPr>
          <a:xfrm>
            <a:off x="457200" y="304800"/>
            <a:ext cx="8174575" cy="3452020"/>
          </a:xfrm>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305800" cy="1676400"/>
          </a:xfrm>
        </p:spPr>
        <p:txBody>
          <a:bodyPr>
            <a:normAutofit fontScale="90000"/>
          </a:bodyPr>
          <a:lstStyle/>
          <a:p>
            <a:pPr lvl="0"/>
            <a:r>
              <a:rPr lang="mk-MK" sz="2700" b="1" dirty="0" smtClean="0">
                <a:solidFill>
                  <a:srgbClr val="002060"/>
                </a:solidFill>
              </a:rPr>
              <a:t>Училиштето претставува место каде учениците го добиваат и унапредуваат своето знаење од сите области, а тоа ни го потврдија и </a:t>
            </a:r>
            <a:r>
              <a:rPr lang="mk-MK" b="1" dirty="0" smtClean="0">
                <a:solidFill>
                  <a:srgbClr val="002060"/>
                </a:solidFill>
              </a:rPr>
              <a:t>65,5%</a:t>
            </a:r>
            <a:r>
              <a:rPr lang="mk-MK" sz="2700" b="1" dirty="0" smtClean="0">
                <a:solidFill>
                  <a:srgbClr val="002060"/>
                </a:solidFill>
              </a:rPr>
              <a:t> од одговорите.</a:t>
            </a:r>
            <a:r>
              <a:rPr lang="en-US" sz="2000" dirty="0" smtClean="0"/>
              <a:t/>
            </a:r>
            <a:br>
              <a:rPr lang="en-US" sz="2000" dirty="0" smtClean="0"/>
            </a:br>
            <a:endParaRPr lang="en-US" sz="2000" dirty="0"/>
          </a:p>
        </p:txBody>
      </p:sp>
      <p:pic>
        <p:nvPicPr>
          <p:cNvPr id="4" name="Content Placeholder 3" descr="Слика 11.jpg"/>
          <p:cNvPicPr>
            <a:picLocks noGrp="1" noChangeAspect="1"/>
          </p:cNvPicPr>
          <p:nvPr>
            <p:ph idx="1"/>
          </p:nvPr>
        </p:nvPicPr>
        <p:blipFill>
          <a:blip r:embed="rId2" cstate="print"/>
          <a:stretch>
            <a:fillRect/>
          </a:stretch>
        </p:blipFill>
        <p:spPr>
          <a:xfrm>
            <a:off x="304800" y="3124200"/>
            <a:ext cx="8470726" cy="3280570"/>
          </a:xfr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077200" cy="1447800"/>
          </a:xfrm>
        </p:spPr>
        <p:txBody>
          <a:bodyPr>
            <a:noAutofit/>
          </a:bodyPr>
          <a:lstStyle/>
          <a:p>
            <a:r>
              <a:rPr lang="mk-MK" sz="3600" b="1" u="sng" dirty="0" smtClean="0">
                <a:solidFill>
                  <a:srgbClr val="002060"/>
                </a:solidFill>
              </a:rPr>
              <a:t>АНЛИЗА НА ПОДАТОЦИ ОД РЕАЛИЗИРАНА АНКЕТА/ПРАШАЛНИК</a:t>
            </a:r>
            <a:endParaRPr lang="en-US" sz="3600" b="1" u="sng" dirty="0">
              <a:solidFill>
                <a:srgbClr val="002060"/>
              </a:solidFill>
            </a:endParaRPr>
          </a:p>
        </p:txBody>
      </p:sp>
      <p:pic>
        <p:nvPicPr>
          <p:cNvPr id="4" name="Content Placeholder 3" descr="crossroad-rulles-children-learning-safety-road-traffic-lights-street-signboards-vector-background-child-boy-girl-cartoon-184107919 (2).jpg"/>
          <p:cNvPicPr>
            <a:picLocks noGrp="1" noChangeAspect="1"/>
          </p:cNvPicPr>
          <p:nvPr>
            <p:ph idx="1"/>
          </p:nvPr>
        </p:nvPicPr>
        <p:blipFill>
          <a:blip r:embed="rId2" cstate="print"/>
          <a:stretch>
            <a:fillRect/>
          </a:stretch>
        </p:blipFill>
        <p:spPr>
          <a:xfrm>
            <a:off x="1600200" y="1905000"/>
            <a:ext cx="6034617" cy="4525963"/>
          </a:xfrm>
        </p:spPr>
      </p:pic>
    </p:spTree>
  </p:cSld>
  <p:clrMapOvr>
    <a:masterClrMapping/>
  </p:clrMapOvr>
  <p:transition spd="med">
    <p:split dir="in"/>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828800"/>
          </a:xfrm>
        </p:spPr>
        <p:txBody>
          <a:bodyPr>
            <a:noAutofit/>
          </a:bodyPr>
          <a:lstStyle/>
          <a:p>
            <a:pPr lvl="0"/>
            <a:r>
              <a:rPr lang="mk-MK" sz="2400" b="1" dirty="0" smtClean="0">
                <a:solidFill>
                  <a:srgbClr val="002060"/>
                </a:solidFill>
              </a:rPr>
              <a:t>На прашањето преку кои активности треба да се овозможува знаењето од областа на безбедност во сообраќајот </a:t>
            </a:r>
            <a:r>
              <a:rPr lang="mk-MK" sz="4000" b="1" dirty="0" smtClean="0">
                <a:solidFill>
                  <a:srgbClr val="002060"/>
                </a:solidFill>
              </a:rPr>
              <a:t>73,4%</a:t>
            </a:r>
            <a:r>
              <a:rPr lang="mk-MK" sz="2400" b="1" dirty="0" smtClean="0">
                <a:solidFill>
                  <a:srgbClr val="002060"/>
                </a:solidFill>
              </a:rPr>
              <a:t> од одговорите беа дека најсоодветно, знаењето се унапредува преку работилници со ученици, наставници, родители.</a:t>
            </a:r>
            <a:r>
              <a:rPr lang="en-US" sz="2400" b="1" dirty="0" smtClean="0">
                <a:solidFill>
                  <a:srgbClr val="002060"/>
                </a:solidFill>
              </a:rPr>
              <a:t/>
            </a:r>
            <a:br>
              <a:rPr lang="en-US" sz="2400" b="1" dirty="0" smtClean="0">
                <a:solidFill>
                  <a:srgbClr val="002060"/>
                </a:solidFill>
              </a:rPr>
            </a:br>
            <a:endParaRPr lang="en-US" sz="2400" b="1" dirty="0">
              <a:solidFill>
                <a:srgbClr val="002060"/>
              </a:solidFill>
            </a:endParaRPr>
          </a:p>
        </p:txBody>
      </p:sp>
      <p:pic>
        <p:nvPicPr>
          <p:cNvPr id="4" name="Content Placeholder 3" descr="Слика 12.jpg"/>
          <p:cNvPicPr>
            <a:picLocks noGrp="1" noChangeAspect="1"/>
          </p:cNvPicPr>
          <p:nvPr>
            <p:ph idx="1"/>
          </p:nvPr>
        </p:nvPicPr>
        <p:blipFill>
          <a:blip r:embed="rId2" cstate="print"/>
          <a:stretch>
            <a:fillRect/>
          </a:stretch>
        </p:blipFill>
        <p:spPr>
          <a:xfrm>
            <a:off x="410888" y="3312119"/>
            <a:ext cx="8352112" cy="3202775"/>
          </a:xfrm>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mk-MK" sz="4000" dirty="0" smtClean="0">
                <a:solidFill>
                  <a:schemeClr val="bg1"/>
                </a:solidFill>
              </a:rPr>
              <a:t>РЕЗИМЕ</a:t>
            </a:r>
            <a:r>
              <a:rPr lang="en-US" dirty="0" smtClean="0"/>
              <a:t/>
            </a:r>
            <a:br>
              <a:rPr lang="en-US" dirty="0" smtClean="0"/>
            </a:br>
            <a:endParaRPr lang="en-US" dirty="0"/>
          </a:p>
        </p:txBody>
      </p:sp>
      <p:sp>
        <p:nvSpPr>
          <p:cNvPr id="7" name="Text Placeholder 6"/>
          <p:cNvSpPr>
            <a:spLocks noGrp="1"/>
          </p:cNvSpPr>
          <p:nvPr>
            <p:ph type="body" sz="half" idx="2"/>
          </p:nvPr>
        </p:nvSpPr>
        <p:spPr/>
        <p:txBody>
          <a:bodyPr/>
          <a:lstStyle/>
          <a:p>
            <a:pPr algn="ctr"/>
            <a:endParaRPr lang="en-US" dirty="0"/>
          </a:p>
        </p:txBody>
      </p:sp>
      <p:sp>
        <p:nvSpPr>
          <p:cNvPr id="32769" name="Rectangle 1"/>
          <p:cNvSpPr>
            <a:spLocks noChangeArrowheads="1"/>
          </p:cNvSpPr>
          <p:nvPr/>
        </p:nvSpPr>
        <p:spPr bwMode="auto">
          <a:xfrm>
            <a:off x="533400" y="1046590"/>
            <a:ext cx="2819400" cy="575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k-MK" sz="1400" b="1" i="0" u="none" strike="noStrike" cap="none" normalizeH="0" baseline="0" dirty="0" smtClean="0">
                <a:ln>
                  <a:noFill/>
                </a:ln>
                <a:solidFill>
                  <a:schemeClr val="bg1"/>
                </a:solidFill>
                <a:effectLst/>
                <a:latin typeface="Calibri" pitchFamily="34" charset="0"/>
                <a:ea typeface="Calibri" pitchFamily="34" charset="0"/>
                <a:cs typeface="Calibri" pitchFamily="34" charset="0"/>
              </a:rPr>
              <a:t>Сведоци сме на се поголема и почеста употреба на велосипедот како превозно средство. А </a:t>
            </a:r>
            <a:r>
              <a:rPr kumimoji="0" lang="mk-MK"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соочени со фактот дека децата претставуваат рамноправни учесници во сообраќајот, затоа е потребно да посветиме посебно внимание за нивната безбедност во зоната на нивното училиште. Воедно посветувајќи внимание на безбедноста во сообраќајот, сакаме да ја истакнеме и поттикнеме важноста за секојдневната употребата на велосипед до/од училиште. Со поттикнувањето и зголемувањето на колективната свест за користењето на велосипедот како секојдневно превозно средство, а со тоа и истакнувајќи ја важноста за безбедноста во сообраќајот, придонесуваме во зачувување на животната средина, во нашата непосредна околина и пошироко.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dirty="0" smtClean="0">
              <a:ln>
                <a:noFill/>
              </a:ln>
              <a:solidFill>
                <a:schemeClr val="bg1"/>
              </a:solidFill>
              <a:effectLst/>
              <a:latin typeface="Arial" pitchFamily="34" charset="0"/>
              <a:cs typeface="Arial" pitchFamily="34" charset="0"/>
            </a:endParaRPr>
          </a:p>
        </p:txBody>
      </p:sp>
      <p:pic>
        <p:nvPicPr>
          <p:cNvPr id="3075" name="Picture 3" descr="C:\Users\Korisnik\AppData\Local\Microsoft\Windows\INetCache\IE\Y3BGG30W\Sinnbild_Radfahrer,_StVO_1992.svg[1].png"/>
          <p:cNvPicPr>
            <a:picLocks noGrp="1" noChangeAspect="1" noChangeArrowheads="1"/>
          </p:cNvPicPr>
          <p:nvPr>
            <p:ph idx="1"/>
          </p:nvPr>
        </p:nvPicPr>
        <p:blipFill>
          <a:blip r:embed="rId2" cstate="print"/>
          <a:srcRect/>
          <a:stretch>
            <a:fillRect/>
          </a:stretch>
        </p:blipFill>
        <p:spPr bwMode="auto">
          <a:xfrm>
            <a:off x="3575050" y="1666081"/>
            <a:ext cx="5111750" cy="3067050"/>
          </a:xfrm>
          <a:prstGeom prst="rect">
            <a:avLst/>
          </a:prstGeom>
          <a:noFill/>
        </p:spPr>
      </p:pic>
    </p:spTree>
  </p:cSld>
  <p:clrMapOvr>
    <a:masterClrMapping/>
  </p:clrMapOvr>
  <p:transition spd="med">
    <p:newsfla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52400" y="296866"/>
            <a:ext cx="8839200" cy="65611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k-MK"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Одалеченоста на училиштето навистина претставува предизвик за голем број на родители,но сепак добиените резултати и вклучените општини во овој прашалник ни ја доловуваат сликата дека е навистина практично кога училиштето се наоѓа во непосредна близина до местото на живеење. Пешачењето до училиште кои го практикуваат над 80% од децата е навистина позитивен чекор кои го превземаат заедно со нивните родители. Постојаниот предизвик со кој нашата држава се соочува е континуираната пешачка и/или велосипедска зона која води до училиште или до друга дестиниција. Така што најчестите одговори кои ги добивме во овој прашалник, поврзани со прашањето дали постојат велосипедски и/или пешачки патеки до училиштето на нивното дете се тоа дека не постојат или доколку постојат истите се комплетно небезбедни и постојано окупирани од возила.  </a:t>
            </a:r>
          </a:p>
          <a:p>
            <a:pPr marL="0" marR="0" lvl="0" indent="0" algn="ctr" defTabSz="914400" rtl="0" eaLnBrk="1" fontAlgn="base" latinLnBrk="0" hangingPunct="1">
              <a:lnSpc>
                <a:spcPct val="100000"/>
              </a:lnSpc>
              <a:spcBef>
                <a:spcPct val="0"/>
              </a:spcBef>
              <a:spcAft>
                <a:spcPct val="0"/>
              </a:spcAft>
              <a:buClrTx/>
              <a:buSzTx/>
              <a:buFontTx/>
              <a:buNone/>
              <a:tabLst/>
            </a:pPr>
            <a:r>
              <a:rPr kumimoji="0" lang="mk-MK"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Постоењето на велосипедски паркинзи во училишниот простор/двор навистина не радува како факт, и покрај тоа што е потребно нивниот број да биде значителен поголем. Критични места, опасни сообраќајни улици, како и преголемата брзина со која се движат автомобилите и непостоењето на сообраѓајни знаци што постојат на патот што ги поминуваат децата од дома до училиште претставуваат причина плус за превземање на конкретни чекори поврзани со подобрување на безбедноста во сообраќајот. Континуирано изградени тротоари од дома до училиште е причина број еден, која поголемиот број од родителите ја истакнаа за да дозволат нивното дете да пешачи или вози велосипед од/до училиште. Училиштето како установа претставува место каде учениците го добиваат и унапредуваат своето знаење од сите области, преку различни работилници со ученици, наставници, родители.</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ransition spd="med">
    <p:newsfla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305800" cy="1219200"/>
          </a:xfrm>
        </p:spPr>
        <p:txBody>
          <a:bodyPr>
            <a:normAutofit fontScale="90000"/>
          </a:bodyPr>
          <a:lstStyle/>
          <a:p>
            <a:r>
              <a:rPr lang="mk-MK" sz="2000" b="1" dirty="0" smtClean="0">
                <a:solidFill>
                  <a:schemeClr val="bg1"/>
                </a:solidFill>
              </a:rPr>
              <a:t>Меѓутоа само делумното исполнување на своите ветувања од страна на локалните власти, претставуваат причина плус сериозно и интензивно да се работи на темата за безбедноста во сообраќајот и промоција на велосипедизмот во нашата држава.</a:t>
            </a:r>
            <a:r>
              <a:rPr lang="en-US" sz="1600" dirty="0" smtClean="0"/>
              <a:t/>
            </a:r>
            <a:br>
              <a:rPr lang="en-US" sz="1600" dirty="0" smtClean="0"/>
            </a:br>
            <a:r>
              <a:rPr lang="mk-MK" sz="1600" dirty="0" smtClean="0"/>
              <a:t> </a:t>
            </a:r>
            <a:r>
              <a:rPr lang="en-US" sz="1600" dirty="0" smtClean="0"/>
              <a:t/>
            </a:r>
            <a:br>
              <a:rPr lang="en-US" sz="1600" dirty="0" smtClean="0"/>
            </a:br>
            <a:endParaRPr lang="en-US" sz="1600" dirty="0"/>
          </a:p>
        </p:txBody>
      </p:sp>
      <p:pic>
        <p:nvPicPr>
          <p:cNvPr id="39938" name="Picture 2" descr="C:\Users\Korisnik\AppData\Local\Microsoft\Windows\INetCache\IE\Y3BGG30W\UK_traffic_sign_601.1.svg[1].png"/>
          <p:cNvPicPr>
            <a:picLocks noGrp="1" noChangeAspect="1" noChangeArrowheads="1"/>
          </p:cNvPicPr>
          <p:nvPr>
            <p:ph idx="1"/>
          </p:nvPr>
        </p:nvPicPr>
        <p:blipFill>
          <a:blip r:embed="rId2" cstate="print"/>
          <a:srcRect/>
          <a:stretch>
            <a:fillRect/>
          </a:stretch>
        </p:blipFill>
        <p:spPr bwMode="auto">
          <a:xfrm>
            <a:off x="533400" y="3048000"/>
            <a:ext cx="2362200" cy="2362200"/>
          </a:xfrm>
          <a:prstGeom prst="rect">
            <a:avLst/>
          </a:prstGeom>
          <a:noFill/>
        </p:spPr>
      </p:pic>
      <p:pic>
        <p:nvPicPr>
          <p:cNvPr id="39939" name="Picture 3" descr="C:\Users\Korisnik\AppData\Local\Microsoft\Windows\INetCache\IE\5A122GX3\UK_traffic_sign_950.svg[1].png"/>
          <p:cNvPicPr>
            <a:picLocks noChangeAspect="1" noChangeArrowheads="1"/>
          </p:cNvPicPr>
          <p:nvPr/>
        </p:nvPicPr>
        <p:blipFill>
          <a:blip r:embed="rId3" cstate="print"/>
          <a:srcRect/>
          <a:stretch>
            <a:fillRect/>
          </a:stretch>
        </p:blipFill>
        <p:spPr bwMode="auto">
          <a:xfrm>
            <a:off x="3352800" y="3048000"/>
            <a:ext cx="2514600" cy="2221699"/>
          </a:xfrm>
          <a:prstGeom prst="rect">
            <a:avLst/>
          </a:prstGeom>
          <a:noFill/>
        </p:spPr>
      </p:pic>
      <p:pic>
        <p:nvPicPr>
          <p:cNvPr id="39940" name="Picture 4" descr="C:\Users\Korisnik\AppData\Local\Microsoft\Windows\INetCache\IE\SMXP5ICT\1200px-Korean_Traffic_sign_(Bicycles_Only).svg[1].png"/>
          <p:cNvPicPr>
            <a:picLocks noChangeAspect="1" noChangeArrowheads="1"/>
          </p:cNvPicPr>
          <p:nvPr/>
        </p:nvPicPr>
        <p:blipFill>
          <a:blip r:embed="rId4" cstate="print"/>
          <a:srcRect/>
          <a:stretch>
            <a:fillRect/>
          </a:stretch>
        </p:blipFill>
        <p:spPr bwMode="auto">
          <a:xfrm>
            <a:off x="6248400" y="2971800"/>
            <a:ext cx="2286000" cy="2280284"/>
          </a:xfrm>
          <a:prstGeom prst="rect">
            <a:avLst/>
          </a:prstGeom>
          <a:noFill/>
        </p:spPr>
      </p:pic>
    </p:spTree>
  </p:cSld>
  <p:clrMapOvr>
    <a:masterClrMapping/>
  </p:clrMapOvr>
  <p:transition spd="med">
    <p:newsfla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85800"/>
            <a:ext cx="8229600" cy="1676400"/>
          </a:xfrm>
        </p:spPr>
        <p:txBody>
          <a:bodyPr>
            <a:normAutofit fontScale="90000"/>
          </a:bodyPr>
          <a:lstStyle/>
          <a:p>
            <a:r>
              <a:rPr lang="mk-MK" b="1" dirty="0" smtClean="0">
                <a:solidFill>
                  <a:srgbClr val="002060"/>
                </a:solidFill>
              </a:rPr>
              <a:t>ВИ БЛАГОДАРИМЕ НА ВНИМАНИЕТО</a:t>
            </a:r>
            <a:r>
              <a:rPr lang="en-US" b="1" dirty="0" smtClean="0">
                <a:solidFill>
                  <a:srgbClr val="002060"/>
                </a:solidFill>
              </a:rPr>
              <a:t/>
            </a:r>
            <a:br>
              <a:rPr lang="en-US" b="1" dirty="0" smtClean="0">
                <a:solidFill>
                  <a:srgbClr val="002060"/>
                </a:solidFill>
              </a:rPr>
            </a:br>
            <a:endParaRPr lang="en-US" dirty="0"/>
          </a:p>
        </p:txBody>
      </p:sp>
      <p:pic>
        <p:nvPicPr>
          <p:cNvPr id="8" name="Content Placeholder 7" descr="EcoLogic_jpg.jpg"/>
          <p:cNvPicPr>
            <a:picLocks noGrp="1" noChangeAspect="1"/>
          </p:cNvPicPr>
          <p:nvPr>
            <p:ph sz="half" idx="1"/>
          </p:nvPr>
        </p:nvPicPr>
        <p:blipFill>
          <a:blip r:embed="rId2" cstate="print"/>
          <a:stretch>
            <a:fillRect/>
          </a:stretch>
        </p:blipFill>
        <p:spPr>
          <a:xfrm>
            <a:off x="1295400" y="3048000"/>
            <a:ext cx="3132988" cy="2702706"/>
          </a:xfrm>
        </p:spPr>
      </p:pic>
      <p:pic>
        <p:nvPicPr>
          <p:cNvPr id="9" name="Content Placeholder 8" descr="logo4.jpg"/>
          <p:cNvPicPr>
            <a:picLocks noGrp="1" noChangeAspect="1"/>
          </p:cNvPicPr>
          <p:nvPr>
            <p:ph sz="half" idx="2"/>
          </p:nvPr>
        </p:nvPicPr>
        <p:blipFill>
          <a:blip r:embed="rId3" cstate="print"/>
          <a:stretch>
            <a:fillRect/>
          </a:stretch>
        </p:blipFill>
        <p:spPr>
          <a:xfrm>
            <a:off x="4800600" y="3047936"/>
            <a:ext cx="2743200" cy="2742058"/>
          </a:xfrm>
        </p:spPr>
      </p:pic>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52400" y="513036"/>
            <a:ext cx="88392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k-MK"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mk-MK" sz="2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Здружението на </a:t>
            </a:r>
            <a:r>
              <a:rPr kumimoji="0" lang="mk-MK" sz="2400" b="1" i="0" u="sng" strike="noStrike" cap="none" normalizeH="0" baseline="0" dirty="0" smtClean="0">
                <a:ln>
                  <a:noFill/>
                </a:ln>
                <a:solidFill>
                  <a:schemeClr val="bg1"/>
                </a:solidFill>
                <a:effectLst/>
                <a:latin typeface="Calibri" pitchFamily="34" charset="0"/>
                <a:ea typeface="Calibri" pitchFamily="34" charset="0"/>
                <a:cs typeface="Times New Roman" pitchFamily="18" charset="0"/>
              </a:rPr>
              <a:t>Граѓани Еко Логик </a:t>
            </a:r>
            <a:r>
              <a:rPr kumimoji="0" lang="mk-MK" sz="2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преку програмата </a:t>
            </a:r>
            <a:r>
              <a:rPr kumimoji="0" lang="mk-MK" sz="2400" b="1" i="0" u="sng" strike="noStrike" cap="none" normalizeH="0" baseline="0" dirty="0" smtClean="0">
                <a:ln>
                  <a:noFill/>
                </a:ln>
                <a:solidFill>
                  <a:schemeClr val="bg1"/>
                </a:solidFill>
                <a:effectLst/>
                <a:latin typeface="Calibri" pitchFamily="34" charset="0"/>
                <a:ea typeface="Calibri" pitchFamily="34" charset="0"/>
                <a:cs typeface="Times New Roman" pitchFamily="18" charset="0"/>
              </a:rPr>
              <a:t>Вело Училишта</a:t>
            </a:r>
            <a:r>
              <a:rPr kumimoji="0" lang="mk-MK" sz="2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во соработка со </a:t>
            </a:r>
            <a:r>
              <a:rPr kumimoji="0" lang="mk-MK" sz="2400" b="1" i="0" u="sng" strike="noStrike" cap="none" normalizeH="0" baseline="0" dirty="0" smtClean="0">
                <a:ln>
                  <a:noFill/>
                </a:ln>
                <a:solidFill>
                  <a:schemeClr val="bg1"/>
                </a:solidFill>
                <a:effectLst/>
                <a:latin typeface="Calibri" pitchFamily="34" charset="0"/>
                <a:ea typeface="Calibri" pitchFamily="34" charset="0"/>
                <a:cs typeface="Times New Roman" pitchFamily="18" charset="0"/>
              </a:rPr>
              <a:t>д-р Јасмина Буневска Талевска-Амбасадор  на културата во сообраќајот за Македонија</a:t>
            </a:r>
            <a:r>
              <a:rPr kumimoji="0" lang="mk-MK" sz="2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подготви прашалник кој имаше за цел да го претстави мислењето на родителите за безбедноста на сообраќајот во зоната на училиштето.</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mk-MK" sz="2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Одговорите на родителите претставуваат  значителен придонес во понатамошните чекори кои ќе бидат превземени во врска со безбедноста во сообраќајот, како и промоција на велосипедизмот во нашата држава.</a:t>
            </a:r>
          </a:p>
          <a:p>
            <a:pPr marL="0" marR="0" lvl="0" indent="0" algn="just" defTabSz="914400" rtl="0" eaLnBrk="0" fontAlgn="base" latinLnBrk="0" hangingPunct="0">
              <a:lnSpc>
                <a:spcPct val="100000"/>
              </a:lnSpc>
              <a:spcBef>
                <a:spcPct val="0"/>
              </a:spcBef>
              <a:spcAft>
                <a:spcPct val="0"/>
              </a:spcAft>
              <a:buClrTx/>
              <a:buSzTx/>
              <a:buFontTx/>
              <a:buNone/>
              <a:tabLst/>
            </a:pPr>
            <a:endParaRPr lang="mk-MK" sz="2400" dirty="0" smtClean="0">
              <a:latin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mk-MK" sz="2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Заклучоците кои произлегоа од овој прашалник се следни: </a:t>
            </a:r>
            <a:endParaRPr kumimoji="0" lang="mk-MK" sz="2400" b="1" i="0" u="none" strike="noStrike" cap="none" normalizeH="0" baseline="0" dirty="0" smtClean="0">
              <a:ln>
                <a:noFill/>
              </a:ln>
              <a:solidFill>
                <a:schemeClr val="bg1"/>
              </a:solidFill>
              <a:effectLst/>
              <a:latin typeface="Arial" pitchFamily="34" charset="0"/>
              <a:cs typeface="Arial" pitchFamily="34" charset="0"/>
            </a:endParaRPr>
          </a:p>
        </p:txBody>
      </p:sp>
      <p:sp>
        <p:nvSpPr>
          <p:cNvPr id="3" name="Down Arrow 2"/>
          <p:cNvSpPr/>
          <p:nvPr/>
        </p:nvSpPr>
        <p:spPr>
          <a:xfrm>
            <a:off x="8229600" y="5257800"/>
            <a:ext cx="3810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p:cNvSpPr/>
          <p:nvPr/>
        </p:nvSpPr>
        <p:spPr>
          <a:xfrm>
            <a:off x="381000" y="609600"/>
            <a:ext cx="914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8305800" cy="1219200"/>
          </a:xfrm>
        </p:spPr>
        <p:txBody>
          <a:bodyPr>
            <a:normAutofit fontScale="90000"/>
          </a:bodyPr>
          <a:lstStyle/>
          <a:p>
            <a:pPr lvl="0"/>
            <a:r>
              <a:rPr lang="mk-MK" sz="3600" b="1" dirty="0" smtClean="0">
                <a:solidFill>
                  <a:srgbClr val="002060"/>
                </a:solidFill>
              </a:rPr>
              <a:t>Одговорите кои ни пристигнаа опфатија повеќе општини во нашата држава меѓу кои:</a:t>
            </a:r>
            <a:r>
              <a:rPr lang="en-US" dirty="0" smtClean="0"/>
              <a:t/>
            </a:r>
            <a:br>
              <a:rPr lang="en-US" dirty="0" smtClean="0"/>
            </a:br>
            <a:endParaRPr lang="en-US" dirty="0"/>
          </a:p>
        </p:txBody>
      </p:sp>
      <p:graphicFrame>
        <p:nvGraphicFramePr>
          <p:cNvPr id="5" name="Content Placeholder 4"/>
          <p:cNvGraphicFramePr>
            <a:graphicFrameLocks noGrp="1"/>
          </p:cNvGraphicFramePr>
          <p:nvPr>
            <p:ph idx="1"/>
          </p:nvPr>
        </p:nvGraphicFramePr>
        <p:xfrm>
          <a:off x="381000" y="2819400"/>
          <a:ext cx="8458200" cy="3505200"/>
        </p:xfrm>
        <a:graphic>
          <a:graphicData uri="http://schemas.openxmlformats.org/drawingml/2006/table">
            <a:tbl>
              <a:tblPr firstRow="1" bandRow="1">
                <a:tableStyleId>{08FB837D-C827-4EFA-A057-4D05807E0F7C}</a:tableStyleId>
              </a:tblPr>
              <a:tblGrid>
                <a:gridCol w="4229100"/>
                <a:gridCol w="4229100"/>
              </a:tblGrid>
              <a:tr h="438150">
                <a:tc>
                  <a:txBody>
                    <a:bodyPr/>
                    <a:lstStyle/>
                    <a:p>
                      <a:pPr algn="ctr"/>
                      <a:r>
                        <a:rPr lang="mk-MK" b="1" dirty="0" smtClean="0">
                          <a:solidFill>
                            <a:schemeClr val="bg1"/>
                          </a:solidFill>
                        </a:rPr>
                        <a:t>КУМАНОВО</a:t>
                      </a:r>
                      <a:endParaRPr lang="en-US" b="1" dirty="0">
                        <a:solidFill>
                          <a:schemeClr val="bg1"/>
                        </a:solidFill>
                      </a:endParaRPr>
                    </a:p>
                  </a:txBody>
                  <a:tcPr/>
                </a:tc>
                <a:tc>
                  <a:txBody>
                    <a:bodyPr/>
                    <a:lstStyle/>
                    <a:p>
                      <a:pPr algn="ctr"/>
                      <a:r>
                        <a:rPr lang="mk-MK" b="1" dirty="0" smtClean="0">
                          <a:solidFill>
                            <a:schemeClr val="bg1"/>
                          </a:solidFill>
                        </a:rPr>
                        <a:t>КИСЕЛА</a:t>
                      </a:r>
                      <a:r>
                        <a:rPr lang="mk-MK" b="1" baseline="0" dirty="0" smtClean="0">
                          <a:solidFill>
                            <a:schemeClr val="bg1"/>
                          </a:solidFill>
                        </a:rPr>
                        <a:t> ВОДА</a:t>
                      </a:r>
                      <a:endParaRPr lang="en-US" b="1" dirty="0">
                        <a:solidFill>
                          <a:schemeClr val="bg1"/>
                        </a:solidFill>
                      </a:endParaRPr>
                    </a:p>
                  </a:txBody>
                  <a:tcPr/>
                </a:tc>
              </a:tr>
              <a:tr h="438150">
                <a:tc>
                  <a:txBody>
                    <a:bodyPr/>
                    <a:lstStyle/>
                    <a:p>
                      <a:pPr algn="ctr"/>
                      <a:r>
                        <a:rPr lang="mk-MK" b="1" dirty="0" smtClean="0"/>
                        <a:t>ПРОБИШТИП</a:t>
                      </a:r>
                      <a:endParaRPr lang="en-US" b="1" dirty="0"/>
                    </a:p>
                  </a:txBody>
                  <a:tcPr/>
                </a:tc>
                <a:tc>
                  <a:txBody>
                    <a:bodyPr/>
                    <a:lstStyle/>
                    <a:p>
                      <a:pPr algn="ctr"/>
                      <a:r>
                        <a:rPr lang="mk-MK" b="1" dirty="0" smtClean="0"/>
                        <a:t>КАРПОШ</a:t>
                      </a:r>
                      <a:endParaRPr lang="en-US" b="1" dirty="0"/>
                    </a:p>
                  </a:txBody>
                  <a:tcPr/>
                </a:tc>
              </a:tr>
              <a:tr h="438150">
                <a:tc>
                  <a:txBody>
                    <a:bodyPr/>
                    <a:lstStyle/>
                    <a:p>
                      <a:pPr algn="ctr"/>
                      <a:r>
                        <a:rPr lang="mk-MK" b="1" dirty="0" smtClean="0"/>
                        <a:t>КРИВА ПАЛАНКА</a:t>
                      </a:r>
                      <a:endParaRPr lang="en-US" b="1" dirty="0"/>
                    </a:p>
                  </a:txBody>
                  <a:tcPr/>
                </a:tc>
                <a:tc>
                  <a:txBody>
                    <a:bodyPr/>
                    <a:lstStyle/>
                    <a:p>
                      <a:pPr algn="ctr"/>
                      <a:r>
                        <a:rPr lang="mk-MK" b="1" dirty="0" smtClean="0"/>
                        <a:t>ЧАИР</a:t>
                      </a:r>
                      <a:endParaRPr lang="en-US" b="1" dirty="0"/>
                    </a:p>
                  </a:txBody>
                  <a:tcPr/>
                </a:tc>
              </a:tr>
              <a:tr h="438150">
                <a:tc>
                  <a:txBody>
                    <a:bodyPr/>
                    <a:lstStyle/>
                    <a:p>
                      <a:pPr algn="ctr"/>
                      <a:r>
                        <a:rPr lang="mk-MK" b="1" dirty="0" smtClean="0"/>
                        <a:t>БИТОЛА</a:t>
                      </a:r>
                      <a:endParaRPr lang="en-US" b="1" dirty="0"/>
                    </a:p>
                  </a:txBody>
                  <a:tcPr/>
                </a:tc>
                <a:tc>
                  <a:txBody>
                    <a:bodyPr/>
                    <a:lstStyle/>
                    <a:p>
                      <a:pPr algn="ctr"/>
                      <a:r>
                        <a:rPr lang="mk-MK" b="1" dirty="0" smtClean="0"/>
                        <a:t>ОХРИД</a:t>
                      </a:r>
                      <a:endParaRPr lang="en-US" b="1" dirty="0"/>
                    </a:p>
                  </a:txBody>
                  <a:tcPr/>
                </a:tc>
              </a:tr>
              <a:tr h="438150">
                <a:tc>
                  <a:txBody>
                    <a:bodyPr/>
                    <a:lstStyle/>
                    <a:p>
                      <a:pPr algn="ctr"/>
                      <a:r>
                        <a:rPr lang="mk-MK" b="1" dirty="0" smtClean="0"/>
                        <a:t>АЕРОДРОМ</a:t>
                      </a:r>
                      <a:endParaRPr lang="en-US" b="1" dirty="0"/>
                    </a:p>
                  </a:txBody>
                  <a:tcPr/>
                </a:tc>
                <a:tc>
                  <a:txBody>
                    <a:bodyPr/>
                    <a:lstStyle/>
                    <a:p>
                      <a:pPr algn="ctr"/>
                      <a:r>
                        <a:rPr lang="mk-MK" b="1" dirty="0" smtClean="0"/>
                        <a:t>с.</a:t>
                      </a:r>
                      <a:r>
                        <a:rPr lang="mk-MK" b="1" baseline="0" dirty="0" smtClean="0"/>
                        <a:t> КОНОПНИЦА</a:t>
                      </a:r>
                      <a:endParaRPr lang="en-US" b="1" dirty="0"/>
                    </a:p>
                  </a:txBody>
                  <a:tcPr/>
                </a:tc>
              </a:tr>
              <a:tr h="438150">
                <a:tc>
                  <a:txBody>
                    <a:bodyPr/>
                    <a:lstStyle/>
                    <a:p>
                      <a:pPr algn="ctr"/>
                      <a:r>
                        <a:rPr lang="mk-MK" b="1" dirty="0" smtClean="0"/>
                        <a:t>НЕГОТИНО</a:t>
                      </a:r>
                      <a:endParaRPr lang="en-US" b="1" dirty="0"/>
                    </a:p>
                  </a:txBody>
                  <a:tcPr/>
                </a:tc>
                <a:tc>
                  <a:txBody>
                    <a:bodyPr/>
                    <a:lstStyle/>
                    <a:p>
                      <a:pPr algn="ctr"/>
                      <a:r>
                        <a:rPr lang="mk-MK" b="1" dirty="0" smtClean="0"/>
                        <a:t>ПРИЛЕП</a:t>
                      </a:r>
                      <a:endParaRPr lang="en-US" b="1" dirty="0"/>
                    </a:p>
                  </a:txBody>
                  <a:tcPr/>
                </a:tc>
              </a:tr>
              <a:tr h="438150">
                <a:tc>
                  <a:txBody>
                    <a:bodyPr/>
                    <a:lstStyle/>
                    <a:p>
                      <a:pPr algn="ctr"/>
                      <a:r>
                        <a:rPr lang="mk-MK" b="1" dirty="0" smtClean="0"/>
                        <a:t>ВЕЛЕС</a:t>
                      </a:r>
                      <a:r>
                        <a:rPr lang="mk-MK" b="1" baseline="0" dirty="0" smtClean="0"/>
                        <a:t> </a:t>
                      </a:r>
                      <a:endParaRPr lang="en-US" b="1" dirty="0"/>
                    </a:p>
                  </a:txBody>
                  <a:tcPr/>
                </a:tc>
                <a:tc>
                  <a:txBody>
                    <a:bodyPr/>
                    <a:lstStyle/>
                    <a:p>
                      <a:pPr algn="ctr"/>
                      <a:r>
                        <a:rPr lang="mk-MK" b="1" dirty="0" smtClean="0"/>
                        <a:t>ЃОРЧЕ ПЕТРОВ</a:t>
                      </a:r>
                      <a:endParaRPr lang="en-US" b="1" dirty="0"/>
                    </a:p>
                  </a:txBody>
                  <a:tcPr/>
                </a:tc>
              </a:tr>
              <a:tr h="438150">
                <a:tc>
                  <a:txBody>
                    <a:bodyPr/>
                    <a:lstStyle/>
                    <a:p>
                      <a:pPr algn="ctr"/>
                      <a:r>
                        <a:rPr lang="mk-MK" b="1" dirty="0" smtClean="0"/>
                        <a:t>ГЕВГЕЛИЈА</a:t>
                      </a:r>
                      <a:endParaRPr lang="en-US" b="1" dirty="0"/>
                    </a:p>
                  </a:txBody>
                  <a:tcPr/>
                </a:tc>
                <a:tc>
                  <a:txBody>
                    <a:bodyPr/>
                    <a:lstStyle/>
                    <a:p>
                      <a:pPr algn="ctr"/>
                      <a:r>
                        <a:rPr lang="mk-MK" b="1" dirty="0" smtClean="0"/>
                        <a:t>РАДОВИШ</a:t>
                      </a:r>
                      <a:endParaRPr lang="en-US" b="1" dirty="0"/>
                    </a:p>
                  </a:txBody>
                  <a:tcPr/>
                </a:tc>
              </a:tr>
            </a:tbl>
          </a:graphicData>
        </a:graphic>
      </p:graphicFrame>
    </p:spTree>
  </p:cSld>
  <p:clrMapOvr>
    <a:masterClrMapping/>
  </p:clrMapOvr>
  <p:transition spd="med">
    <p:pull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828800"/>
          </a:xfrm>
        </p:spPr>
        <p:txBody>
          <a:bodyPr>
            <a:normAutofit fontScale="90000"/>
          </a:bodyPr>
          <a:lstStyle/>
          <a:p>
            <a:pPr lvl="0"/>
            <a:r>
              <a:rPr lang="mk-MK" sz="3600" b="1" dirty="0" smtClean="0">
                <a:solidFill>
                  <a:srgbClr val="002060"/>
                </a:solidFill>
              </a:rPr>
              <a:t>Следниот графикон претставува приказ на застапеноста на децата (машки/женски) како рамноправни учесници во сообраќајот </a:t>
            </a:r>
            <a:r>
              <a:rPr lang="en-US" sz="2400" dirty="0" smtClean="0"/>
              <a:t/>
            </a:r>
            <a:br>
              <a:rPr lang="en-US" sz="2400" dirty="0" smtClean="0"/>
            </a:br>
            <a:endParaRPr lang="en-US" sz="2400" dirty="0"/>
          </a:p>
        </p:txBody>
      </p:sp>
      <p:pic>
        <p:nvPicPr>
          <p:cNvPr id="4" name="Content Placeholder 3" descr="Слика 1.jpg"/>
          <p:cNvPicPr>
            <a:picLocks noGrp="1" noChangeAspect="1"/>
          </p:cNvPicPr>
          <p:nvPr>
            <p:ph idx="1"/>
          </p:nvPr>
        </p:nvPicPr>
        <p:blipFill>
          <a:blip r:embed="rId2" cstate="print"/>
          <a:stretch>
            <a:fillRect/>
          </a:stretch>
        </p:blipFill>
        <p:spPr>
          <a:xfrm>
            <a:off x="533400" y="3352800"/>
            <a:ext cx="8239105" cy="2971800"/>
          </a:xfrm>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67200"/>
            <a:ext cx="8382000" cy="2286000"/>
          </a:xfrm>
        </p:spPr>
        <p:txBody>
          <a:bodyPr>
            <a:noAutofit/>
          </a:bodyPr>
          <a:lstStyle/>
          <a:p>
            <a:pPr lvl="0"/>
            <a:r>
              <a:rPr lang="mk-MK" sz="2000" b="1" dirty="0" smtClean="0">
                <a:solidFill>
                  <a:srgbClr val="002060"/>
                </a:solidFill>
              </a:rPr>
              <a:t>Одалеченоста на училиштето навистина претставува предизвик за голем број на родители, кои сепак е потребно да превземат дополнителна организација за да го однесат своето дете до неговото училиште. Сепак добиените резултати и вклучените општини или </a:t>
            </a:r>
            <a:r>
              <a:rPr lang="mk-MK" sz="4000" b="1" dirty="0" smtClean="0">
                <a:solidFill>
                  <a:srgbClr val="002060"/>
                </a:solidFill>
              </a:rPr>
              <a:t>42,9%</a:t>
            </a:r>
            <a:r>
              <a:rPr lang="mk-MK" sz="2000" b="1" dirty="0" smtClean="0">
                <a:solidFill>
                  <a:srgbClr val="002060"/>
                </a:solidFill>
              </a:rPr>
              <a:t> во овој прашалник ни ја доловуваат сликата дека е попрактично кога училиштето се наоѓа во непосредна близина до местото на живеење.</a:t>
            </a:r>
            <a:r>
              <a:rPr lang="en-US" sz="2000" b="1" dirty="0" smtClean="0">
                <a:solidFill>
                  <a:srgbClr val="002060"/>
                </a:solidFill>
              </a:rPr>
              <a:t/>
            </a:r>
            <a:br>
              <a:rPr lang="en-US" sz="2000" b="1" dirty="0" smtClean="0">
                <a:solidFill>
                  <a:srgbClr val="002060"/>
                </a:solidFill>
              </a:rPr>
            </a:br>
            <a:endParaRPr lang="en-US" sz="2000" b="1" dirty="0">
              <a:solidFill>
                <a:srgbClr val="002060"/>
              </a:solidFill>
            </a:endParaRPr>
          </a:p>
        </p:txBody>
      </p:sp>
      <p:pic>
        <p:nvPicPr>
          <p:cNvPr id="4" name="Content Placeholder 3" descr="Слика 2.jpg"/>
          <p:cNvPicPr>
            <a:picLocks noGrp="1" noChangeAspect="1"/>
          </p:cNvPicPr>
          <p:nvPr>
            <p:ph idx="1"/>
          </p:nvPr>
        </p:nvPicPr>
        <p:blipFill>
          <a:blip r:embed="rId2" cstate="print"/>
          <a:stretch>
            <a:fillRect/>
          </a:stretch>
        </p:blipFill>
        <p:spPr>
          <a:xfrm>
            <a:off x="533400" y="457200"/>
            <a:ext cx="8148338" cy="3397490"/>
          </a:xfr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382000" cy="2133600"/>
          </a:xfrm>
        </p:spPr>
        <p:txBody>
          <a:bodyPr>
            <a:noAutofit/>
          </a:bodyPr>
          <a:lstStyle/>
          <a:p>
            <a:pPr lvl="0"/>
            <a:r>
              <a:rPr lang="mk-MK" sz="2000" b="1" dirty="0" smtClean="0">
                <a:solidFill>
                  <a:srgbClr val="002060"/>
                </a:solidFill>
              </a:rPr>
              <a:t>На прашањето како најчесто детето пристигнува до своето училиште, најголемиот број на одоговори или </a:t>
            </a:r>
            <a:r>
              <a:rPr lang="mk-MK" sz="4000" b="1" dirty="0" smtClean="0">
                <a:solidFill>
                  <a:srgbClr val="002060"/>
                </a:solidFill>
              </a:rPr>
              <a:t>80,8%</a:t>
            </a:r>
            <a:r>
              <a:rPr lang="mk-MK" sz="2000" b="1" dirty="0" smtClean="0">
                <a:solidFill>
                  <a:srgbClr val="002060"/>
                </a:solidFill>
              </a:rPr>
              <a:t> што ги добивме, беа дека децата пешки се движат за да пристигнат до своето училиште. Родителите споделија и конкретни имиња на улици кои се поминуваат од страна на нивните деца за да пристигнат до нивните училишта. Некои од тие улици се следните: </a:t>
            </a:r>
            <a:r>
              <a:rPr lang="en-US" sz="2000" dirty="0" smtClean="0"/>
              <a:t/>
            </a:r>
            <a:br>
              <a:rPr lang="en-US" sz="2000" dirty="0" smtClean="0"/>
            </a:br>
            <a:endParaRPr lang="en-US" sz="2000" dirty="0"/>
          </a:p>
        </p:txBody>
      </p:sp>
      <p:graphicFrame>
        <p:nvGraphicFramePr>
          <p:cNvPr id="4" name="Content Placeholder 3"/>
          <p:cNvGraphicFramePr>
            <a:graphicFrameLocks noGrp="1"/>
          </p:cNvGraphicFramePr>
          <p:nvPr>
            <p:ph idx="1"/>
          </p:nvPr>
        </p:nvGraphicFramePr>
        <p:xfrm>
          <a:off x="1447800" y="3810000"/>
          <a:ext cx="6858000" cy="2438400"/>
        </p:xfrm>
        <a:graphic>
          <a:graphicData uri="http://schemas.openxmlformats.org/drawingml/2006/table">
            <a:tbl>
              <a:tblPr firstRow="1" bandRow="1">
                <a:tableStyleId>{08FB837D-C827-4EFA-A057-4D05807E0F7C}</a:tableStyleId>
              </a:tblPr>
              <a:tblGrid>
                <a:gridCol w="3600450"/>
                <a:gridCol w="3257550"/>
              </a:tblGrid>
              <a:tr h="812800">
                <a:tc>
                  <a:txBody>
                    <a:bodyPr/>
                    <a:lstStyle/>
                    <a:p>
                      <a:pPr algn="ctr"/>
                      <a:r>
                        <a:rPr lang="mk-MK" dirty="0" smtClean="0">
                          <a:solidFill>
                            <a:schemeClr val="bg1"/>
                          </a:solidFill>
                        </a:rPr>
                        <a:t>МАКЕДОНСКИ РЕВОЛУЦИОНЕРИ</a:t>
                      </a:r>
                      <a:endParaRPr lang="en-US" dirty="0">
                        <a:solidFill>
                          <a:schemeClr val="bg1"/>
                        </a:solidFill>
                      </a:endParaRPr>
                    </a:p>
                  </a:txBody>
                  <a:tcPr/>
                </a:tc>
                <a:tc>
                  <a:txBody>
                    <a:bodyPr/>
                    <a:lstStyle/>
                    <a:p>
                      <a:pPr algn="ctr"/>
                      <a:r>
                        <a:rPr lang="mk-MK" b="1" dirty="0" smtClean="0">
                          <a:solidFill>
                            <a:schemeClr val="bg1"/>
                          </a:solidFill>
                        </a:rPr>
                        <a:t>ТОДОР</a:t>
                      </a:r>
                      <a:r>
                        <a:rPr lang="mk-MK" b="1" baseline="0" dirty="0" smtClean="0">
                          <a:solidFill>
                            <a:schemeClr val="bg1"/>
                          </a:solidFill>
                        </a:rPr>
                        <a:t> АЛЕКСАНДРОВ</a:t>
                      </a:r>
                      <a:endParaRPr lang="mk-MK" b="1" dirty="0" smtClean="0">
                        <a:solidFill>
                          <a:schemeClr val="bg1"/>
                        </a:solidFill>
                      </a:endParaRPr>
                    </a:p>
                  </a:txBody>
                  <a:tcPr/>
                </a:tc>
              </a:tr>
              <a:tr h="812800">
                <a:tc>
                  <a:txBody>
                    <a:bodyPr/>
                    <a:lstStyle/>
                    <a:p>
                      <a:pPr algn="ctr"/>
                      <a:r>
                        <a:rPr lang="mk-MK" b="1" dirty="0" smtClean="0"/>
                        <a:t>КОЧО РАЦИН</a:t>
                      </a:r>
                      <a:endParaRPr lang="en-US" b="1" dirty="0"/>
                    </a:p>
                  </a:txBody>
                  <a:tcPr/>
                </a:tc>
                <a:tc>
                  <a:txBody>
                    <a:bodyPr/>
                    <a:lstStyle/>
                    <a:p>
                      <a:pPr algn="ctr"/>
                      <a:r>
                        <a:rPr lang="mk-MK" b="1" dirty="0" smtClean="0"/>
                        <a:t>ПРИЛЕПСКА</a:t>
                      </a:r>
                      <a:endParaRPr lang="en-US" b="1" dirty="0"/>
                    </a:p>
                  </a:txBody>
                  <a:tcPr/>
                </a:tc>
              </a:tr>
              <a:tr h="812800">
                <a:tc>
                  <a:txBody>
                    <a:bodyPr/>
                    <a:lstStyle/>
                    <a:p>
                      <a:pPr algn="ctr"/>
                      <a:r>
                        <a:rPr lang="mk-MK" b="1" dirty="0" smtClean="0"/>
                        <a:t>ВЕЉКО ВЛАХОВИК</a:t>
                      </a:r>
                      <a:endParaRPr lang="en-US" b="1" dirty="0"/>
                    </a:p>
                  </a:txBody>
                  <a:tcPr/>
                </a:tc>
                <a:tc>
                  <a:txBody>
                    <a:bodyPr/>
                    <a:lstStyle/>
                    <a:p>
                      <a:pPr algn="ctr"/>
                      <a:r>
                        <a:rPr lang="mk-MK" b="1" dirty="0" smtClean="0"/>
                        <a:t>МИХАИЛ</a:t>
                      </a:r>
                      <a:r>
                        <a:rPr lang="mk-MK" b="1" baseline="0" dirty="0" smtClean="0"/>
                        <a:t> ЧАКОВ и мн.други</a:t>
                      </a:r>
                      <a:endParaRPr lang="en-US" b="1" dirty="0"/>
                    </a:p>
                  </a:txBody>
                  <a:tcPr/>
                </a:tc>
              </a:tr>
            </a:tbl>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Слика 3.jpg"/>
          <p:cNvPicPr>
            <a:picLocks noChangeAspect="1"/>
          </p:cNvPicPr>
          <p:nvPr/>
        </p:nvPicPr>
        <p:blipFill>
          <a:blip r:embed="rId2" cstate="print"/>
          <a:stretch>
            <a:fillRect/>
          </a:stretch>
        </p:blipFill>
        <p:spPr>
          <a:xfrm>
            <a:off x="447294" y="1295400"/>
            <a:ext cx="8376500" cy="3452813"/>
          </a:xfrm>
          <a:prstGeom prst="rect">
            <a:avLst/>
          </a:prstGeom>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228600" y="762975"/>
            <a:ext cx="868680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mk-MK" sz="3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mk-MK" sz="32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Постојаниот предизвик со кој нашата држава се соочува постојано е континуираната пешачка и/или велосипедска зона која води до училиште или до друга дестиниција. Така што најчестите одговори кои ги добивме во овој прашалник, поврзани со прашањето дали постојат велосипедски и/или пешачки патеки до училиштето на нивното дете се тоа дека не постојат или доколку постојат истите се комплетно небезбедни и постојано окупирани од возила. </a:t>
            </a:r>
            <a:endParaRPr kumimoji="0" lang="mk-MK" sz="3200" b="1" i="0" u="none" strike="noStrike" cap="none" normalizeH="0" baseline="0" dirty="0" smtClean="0">
              <a:ln>
                <a:noFill/>
              </a:ln>
              <a:solidFill>
                <a:schemeClr val="bg1"/>
              </a:solidFill>
              <a:effectLst/>
              <a:latin typeface="Arial" pitchFamily="34" charset="0"/>
              <a:cs typeface="Arial" pitchFamily="34" charset="0"/>
            </a:endParaRPr>
          </a:p>
        </p:txBody>
      </p:sp>
      <p:sp>
        <p:nvSpPr>
          <p:cNvPr id="3" name="Right Arrow 2"/>
          <p:cNvSpPr/>
          <p:nvPr/>
        </p:nvSpPr>
        <p:spPr>
          <a:xfrm>
            <a:off x="381000" y="7620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zoom dir="in"/>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TotalTime>
  <Words>1245</Words>
  <Application>Microsoft Office PowerPoint</Application>
  <PresentationFormat>On-screen Show (4:3)</PresentationFormat>
  <Paragraphs>53</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РОДИТЕЛИТЕ ЗА БЕЗБЕДНОСТА НА СООБРАЌАЈОТ ВО ЗОНАТА НА УЧИЛИШТЕТО</vt:lpstr>
      <vt:lpstr>АНЛИЗА НА ПОДАТОЦИ ОД РЕАЛИЗИРАНА АНКЕТА/ПРАШАЛНИК</vt:lpstr>
      <vt:lpstr>Slide 3</vt:lpstr>
      <vt:lpstr>Одговорите кои ни пристигнаа опфатија повеќе општини во нашата држава меѓу кои: </vt:lpstr>
      <vt:lpstr>Следниот графикон претставува приказ на застапеноста на децата (машки/женски) како рамноправни учесници во сообраќајот  </vt:lpstr>
      <vt:lpstr>Одалеченоста на училиштето навистина претставува предизвик за голем број на родители, кои сепак е потребно да превземат дополнителна организација за да го однесат своето дете до неговото училиште. Сепак добиените резултати и вклучените општини или 42,9% во овој прашалник ни ја доловуваат сликата дека е попрактично кога училиштето се наоѓа во непосредна близина до местото на живеење. </vt:lpstr>
      <vt:lpstr>На прашањето како најчесто детето пристигнува до своето училиште, најголемиот број на одоговори или 80,8% што ги добивме, беа дека децата пешки се движат за да пристигнат до своето училиште. Родителите споделија и конкретни имиња на улици кои се поминуваат од страна на нивните деца за да пристигнат до нивните училишта. Некои од тие улици се следните:  </vt:lpstr>
      <vt:lpstr>Slide 8</vt:lpstr>
      <vt:lpstr>Slide 9</vt:lpstr>
      <vt:lpstr>На прашањето колку  велосипедски паркинзи постојат во самиот двор на училиштето, не радува фактот дека најголемиот процент од одговорите 38,9% се дека сепак постојат велосипедски паркинзи (1-3) во училиштето на нивното дете. Исто така поголемиот број на одговори беа дека истите се функционални. </vt:lpstr>
      <vt:lpstr>Следното прашање на кое повеќе од 50,7% од родителите одговорија позитивно, односно дека постојат критични места и опасни сообраќајни улици на патот што го поминува нивното дете до училиште. Неколку од причините за истото е дека автомобилите возат со преголема брзина,  непостоењето на сообраќајни знаци, слаба прегледност на улиците итн. </vt:lpstr>
      <vt:lpstr>Како надоврзување на претходното прашање, потврдија и 52,5% од одговорите дека понекогаш не се почитуваат сообраќајните знаци и правила во сообраќајот. </vt:lpstr>
      <vt:lpstr>Секој од нас се соочува со одредени услови за пешачење или возење на велосипед во сопственото соседство. Дали се истите соодветни, или пак можеби има голем интенизтет на сообраќај, можеме подетално да воочиме од инфографикот што следува:  </vt:lpstr>
      <vt:lpstr>Постоењето на т.н. средства за смирување на сообраќајот како што се: пешачки премини, легната сигнализација/забавување-бетонска/гумена и сл. е навистина круцијално кога станува збор за безбедноста на сообраќајот. 50,7% од одговорите се дека постојат само некои од нив во зоната на училиштата</vt:lpstr>
      <vt:lpstr>Slide 15</vt:lpstr>
      <vt:lpstr>Континуирано изградени тротоари од дома до училиште е причина број еден, која 53,2% од родителите ја истакнаа за да дозволат нивното дете да пешачи или вози велосипед од/до училиште. </vt:lpstr>
      <vt:lpstr>Slide 17</vt:lpstr>
      <vt:lpstr>Поддршката и позитивното мислење на 79,3 % од родителите кои го одговорија овој прашалник за воведување на училишни сообраќајни патроли го потврдува превземањето на следниот чекор од сите засегнати страни за безбедноста на сообраќајот во зоната на училиштата. </vt:lpstr>
      <vt:lpstr>Училиштето претставува место каде учениците го добиваат и унапредуваат своето знаење од сите области, а тоа ни го потврдија и 65,5% од одговорите. </vt:lpstr>
      <vt:lpstr>На прашањето преку кои активности треба да се овозможува знаењето од областа на безбедност во сообраќајот 73,4% од одговорите беа дека најсоодветно, знаењето се унапредува преку работилници со ученици, наставници, родители. </vt:lpstr>
      <vt:lpstr>РЕЗИМЕ </vt:lpstr>
      <vt:lpstr>Slide 22</vt:lpstr>
      <vt:lpstr>Меѓутоа само делумното исполнување на своите ветувања од страна на локалните власти, претставуваат причина плус сериозно и интензивно да се работи на темата за безбедноста во сообраќајот и промоција на велосипедизмот во нашата држава.   </vt:lpstr>
      <vt:lpstr>ВИ БЛАГОДАРИМЕ НА ВНИМАНИЕТО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РОДИТЕЛИТЕ ЗА БЕЗБЕДНОСТА НА СООБРАЌАЈОТ ВО ЗОНАТА НА УЧИЛИШТЕТО</dc:title>
  <dc:creator>Korisnik</dc:creator>
  <cp:lastModifiedBy>Korisnik</cp:lastModifiedBy>
  <cp:revision>30</cp:revision>
  <dcterms:created xsi:type="dcterms:W3CDTF">2006-08-16T00:00:00Z</dcterms:created>
  <dcterms:modified xsi:type="dcterms:W3CDTF">2020-12-08T11:04:24Z</dcterms:modified>
</cp:coreProperties>
</file>